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6" r:id="rId12"/>
    <p:sldId id="265" r:id="rId13"/>
    <p:sldId id="269" r:id="rId14"/>
    <p:sldId id="268" r:id="rId15"/>
    <p:sldId id="270" r:id="rId16"/>
    <p:sldId id="267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p:oleObj spid="_x0000_s34818" name="Image" r:id="rId3" imgW="13003175" imgH="4571429" progId="">
              <p:embed/>
            </p:oleObj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EC1A90DF-0D59-4F9F-A997-DA30B9F893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685800" y="3429000"/>
            <a:ext cx="7620000" cy="685800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3432175"/>
            <a:ext cx="7620000" cy="682625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-11113" y="0"/>
          <a:ext cx="9155113" cy="609600"/>
        </p:xfrm>
        <a:graphic>
          <a:graphicData uri="http://schemas.openxmlformats.org/presentationml/2006/ole">
            <p:oleObj spid="_x0000_s33794" name="Image" r:id="rId15" imgW="13003175" imgH="4571429" progId="">
              <p:embed/>
            </p:oleObj>
          </a:graphicData>
        </a:graphic>
      </p:graphicFrame>
      <p:sp>
        <p:nvSpPr>
          <p:cNvPr id="1033" name="AutoShape 9"/>
          <p:cNvSpPr>
            <a:spLocks noChangeArrowheads="1"/>
          </p:cNvSpPr>
          <p:nvPr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DD42ED-0543-463C-9B9F-C7574AB51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72;&#1090;&#1077;&#1084;+&#1092;&#1080;&#1079;&#1080;&#1082;&#1072;\&#1086;&#1087;&#1099;&#1090;%20&#1089;%20&#1096;&#1072;&#1088;&#1080;&#1082;&#1086;&#1084;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– язык физики</a:t>
            </a:r>
            <a:endParaRPr lang="ru-RU" i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Documents and Settings\Юлия\Рабочий стол\матем+физика\MatemImen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F4"/>
              </a:clrFrom>
              <a:clrTo>
                <a:srgbClr val="FFFA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495800"/>
            <a:ext cx="5286412" cy="2362200"/>
          </a:xfrm>
          <a:prstGeom prst="rect">
            <a:avLst/>
          </a:prstGeom>
          <a:noFill/>
        </p:spPr>
      </p:pic>
      <p:pic>
        <p:nvPicPr>
          <p:cNvPr id="7172" name="Picture 4" descr="C:\Documents and Settings\Юлия\Рабочий стол\матем+физика\124803537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0"/>
            <a:ext cx="4286250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Юлия\Рабочий стол\матем+физика\4675050_35f0025f.jpg"/>
          <p:cNvPicPr>
            <a:picLocks noChangeAspect="1" noChangeArrowheads="1"/>
          </p:cNvPicPr>
          <p:nvPr/>
        </p:nvPicPr>
        <p:blipFill>
          <a:blip r:embed="rId3"/>
          <a:srcRect t="5566" r="24860"/>
          <a:stretch>
            <a:fillRect/>
          </a:stretch>
        </p:blipFill>
        <p:spPr bwMode="auto">
          <a:xfrm>
            <a:off x="6143636" y="29393"/>
            <a:ext cx="3000364" cy="2828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043890" cy="44116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371475">
              <a:buNone/>
              <a:tabLst>
                <a:tab pos="88900" algn="l"/>
              </a:tabLs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Камнеметательная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машина выстреливает камни под определенным углом к горизонту с фиксированной скоростью. Траектория полета камня описывается формулой                      , где                          . На каком  наибольшем расстоянии  от крепостной стены 9 м высоты нужно расположить машину, чтобы камни перелетали через нее?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072330" y="3857628"/>
          <a:ext cx="1714512" cy="500066"/>
        </p:xfrm>
        <a:graphic>
          <a:graphicData uri="http://schemas.openxmlformats.org/presentationml/2006/ole">
            <p:oleObj spid="_x0000_s22531" name="Формула" r:id="rId4" imgW="787320" imgH="2286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500166" y="4214818"/>
          <a:ext cx="2097051" cy="714380"/>
        </p:xfrm>
        <a:graphic>
          <a:graphicData uri="http://schemas.openxmlformats.org/presentationml/2006/ole">
            <p:oleObj spid="_x0000_s22532" name="Формула" r:id="rId5" imgW="115560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Юлия\Рабочий стол\матем+физика\{72F524CA-D26D-49B7-8C8C-EFE88457FF12}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4071966" cy="3053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C:\Documents and Settings\Юлия\Рабочий стол\матем+физика\параллельное соединение.JPG"/>
          <p:cNvPicPr>
            <a:picLocks noChangeAspect="1" noChangeArrowheads="1"/>
          </p:cNvPicPr>
          <p:nvPr/>
        </p:nvPicPr>
        <p:blipFill>
          <a:blip r:embed="rId3"/>
          <a:srcRect b="12886"/>
          <a:stretch>
            <a:fillRect/>
          </a:stretch>
        </p:blipFill>
        <p:spPr bwMode="auto">
          <a:xfrm>
            <a:off x="357158" y="357166"/>
            <a:ext cx="430529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1" name="Picture 5" descr="C:\Documents and Settings\Юлия\Рабочий стол\матем+физика\{2AABA5F8-A730-435C-9C18-CC713BCE918F}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28"/>
            <a:ext cx="2643206" cy="6305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58138" cy="7254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Параллельное соединение проводников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4010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714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розетку электросети подключены приборы общее сопротивление которых составляет 100 Ом. Параллельно с ними в розетку предполагается подключить электрообогреватель. Определить (в Ом) наименьшее возможное сопротивление электрообогревателя, если известно, что при параллельном соединении 2-х проводников с сопротивлением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общее сопротивление задается формулой               ,  а для нормального функционирования электросети общее сопротивление в ней должно быть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меньше 20 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072198" y="4357694"/>
          <a:ext cx="1260671" cy="714380"/>
        </p:xfrm>
        <a:graphic>
          <a:graphicData uri="http://schemas.openxmlformats.org/presentationml/2006/ole">
            <p:oleObj spid="_x0000_s23555" name="Формула" r:id="rId3" imgW="761760" imgH="431640" progId="Equation.3">
              <p:embed/>
            </p:oleObj>
          </a:graphicData>
        </a:graphic>
      </p:graphicFrame>
      <p:pic>
        <p:nvPicPr>
          <p:cNvPr id="23554" name="Picture 2" descr="C:\Documents and Settings\Юлия\Рабочий стол\матем+физика\MR9003097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214958"/>
            <a:ext cx="1643042" cy="16430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Юлия\Рабочий стол\матем+физика\Безымянный.JPG"/>
          <p:cNvPicPr>
            <a:picLocks noChangeAspect="1" noChangeArrowheads="1"/>
          </p:cNvPicPr>
          <p:nvPr/>
        </p:nvPicPr>
        <p:blipFill>
          <a:blip r:embed="rId2"/>
          <a:srcRect b="10204"/>
          <a:stretch>
            <a:fillRect/>
          </a:stretch>
        </p:blipFill>
        <p:spPr bwMode="auto">
          <a:xfrm>
            <a:off x="928662" y="1285860"/>
            <a:ext cx="7000924" cy="502925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Нагревательные приборы</a:t>
            </a: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Нагревательные  приборы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714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температуры (в кельвинах) от времени (в минутах) для нагревательного элемента некоторого прибора была получена экспериментально и на исследуемом интервале температура задается выражением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T(t)=T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+at+bt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=200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к, а=75К/мин,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=   -0,5К/мин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Известно,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при температуре нагревания свыше 1500К прибор может испортиться, поэтому его нужно отключить. Определите (в минутах) через какое наибольшее время после начала работы нужно отключить прибор.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КПД теплового двигателя</a:t>
            </a:r>
            <a:endParaRPr lang="ru-RU" dirty="0"/>
          </a:p>
        </p:txBody>
      </p:sp>
      <p:pic>
        <p:nvPicPr>
          <p:cNvPr id="26626" name="Picture 2" descr="C:\Documents and Settings\Юлия\Рабочий стол\матем+физика\{CE5D3BBC-04DC-409F-B82C-851D374E8500}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874024" cy="56243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7"/>
            <a:ext cx="8229600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3714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Коэффициент теплового двигателя определяется формулой                        . При каких значениях температуры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нагревателя КПД этого двигателя будет больше 70%, если температура холодильника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=300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Documents and Settings\Юлия\Рабочий стол\матем+физика\image2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443684"/>
            <a:ext cx="4286280" cy="3414316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000628" y="1571612"/>
          <a:ext cx="1785950" cy="697957"/>
        </p:xfrm>
        <a:graphic>
          <a:graphicData uri="http://schemas.openxmlformats.org/presentationml/2006/ole">
            <p:oleObj spid="_x0000_s27651" name="Формула" r:id="rId4" imgW="1104840" imgH="43164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428604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КПД теплового двигателя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Закон 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7500990" cy="45005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371475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электросеть включен предохранитель,      рассчитанный на максимальную силу тока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Какое максимальное сопротивление должно быть у электроприбора, подключаемого к розетке с подаваемым напряжением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чтобы сеть продолжала работать. Сила тока и напряжение по закону Ома связаны соотношением           . Пусть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J=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16А, 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U=220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786050" y="5357826"/>
          <a:ext cx="1071570" cy="714380"/>
        </p:xfrm>
        <a:graphic>
          <a:graphicData uri="http://schemas.openxmlformats.org/presentationml/2006/ole">
            <p:oleObj spid="_x0000_s28674" name="Формула" r:id="rId3" imgW="431640" imgH="393480" progId="Equation.3">
              <p:embed/>
            </p:oleObj>
          </a:graphicData>
        </a:graphic>
      </p:graphicFrame>
      <p:pic>
        <p:nvPicPr>
          <p:cNvPr id="28675" name="Picture 3" descr="C:\Documents and Settings\Юлия\Рабочий стол\матем+физика\1235476879_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42852"/>
            <a:ext cx="1714973" cy="215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5757874" cy="40386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0488" indent="14288">
              <a:buNone/>
            </a:pP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 быстрее всего? –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Ум</a:t>
            </a:r>
          </a:p>
          <a:p>
            <a:pPr marL="90488" indent="14288">
              <a:buNone/>
            </a:pP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 мудрее всего? –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Время</a:t>
            </a:r>
          </a:p>
          <a:p>
            <a:pPr marL="90488" indent="14288">
              <a:buNone/>
            </a:pP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 приятнее всего? –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Достичь желаемого .</a:t>
            </a:r>
            <a:endParaRPr lang="ru-RU" sz="40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marL="90488" indent="14288">
              <a:buNone/>
            </a:pP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                           </a:t>
            </a:r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Фалес 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5842" name="Picture 2" descr="C:\Documents and Settings\Юлия\Рабочий стол\матем+физика\фалес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3698" y="-142900"/>
            <a:ext cx="3100302" cy="4108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Юлия\Рабочий стол\матем+физика\6c1f23def3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501090" cy="67770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4286280" cy="563563"/>
          </a:xfrm>
        </p:spPr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42876">
            <a:off x="1543517" y="1066166"/>
            <a:ext cx="5715040" cy="32861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Вывести каждого ученика на решение задач физического содержания;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Помочь получить результаты и почувствовать уверенность в собственных силах.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643050"/>
            <a:ext cx="6572264" cy="4697427"/>
          </a:xfrm>
        </p:spPr>
        <p:txBody>
          <a:bodyPr/>
          <a:lstStyle/>
          <a:p>
            <a:pPr marL="714375" indent="371475">
              <a:buNone/>
            </a:pPr>
            <a:r>
              <a:rPr lang="ru-RU" sz="4000" b="1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Расскажи – и я забуду,</a:t>
            </a:r>
          </a:p>
          <a:p>
            <a:pPr marL="714375" indent="371475">
              <a:buNone/>
            </a:pPr>
            <a:r>
              <a:rPr lang="ru-RU" sz="4000" b="1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Покажи – и я запомню,</a:t>
            </a:r>
          </a:p>
          <a:p>
            <a:pPr marL="714375" indent="371475">
              <a:buNone/>
            </a:pPr>
            <a:r>
              <a:rPr lang="ru-RU" sz="4000" b="1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Дай мне сделать самому –</a:t>
            </a:r>
            <a:r>
              <a:rPr lang="en-US" sz="4000" b="1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marL="714375" indent="371475">
              <a:buNone/>
            </a:pPr>
            <a:r>
              <a:rPr lang="ru-RU" sz="4000" b="1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и я научусь</a:t>
            </a:r>
            <a:r>
              <a:rPr lang="en-US" sz="4000" b="1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000" b="1" dirty="0" smtClean="0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marL="0" indent="371475">
              <a:buNone/>
            </a:pPr>
            <a:endParaRPr lang="ru-RU" dirty="0"/>
          </a:p>
          <a:p>
            <a:pPr marL="0" indent="371475" algn="r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Китайская мудрость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Юлия\Рабочий стол\матем+физика\010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85784" y="1285860"/>
            <a:ext cx="3365500" cy="5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5786446" y="5000636"/>
            <a:ext cx="2857520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929322" y="3643314"/>
            <a:ext cx="2571768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5720" y="5000636"/>
            <a:ext cx="4643470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3643314"/>
            <a:ext cx="5000660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57950" y="2357430"/>
            <a:ext cx="2500330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71934" y="2357430"/>
            <a:ext cx="2071702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2357430"/>
            <a:ext cx="3500462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071546"/>
            <a:ext cx="3500462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00298" y="1071546"/>
            <a:ext cx="2143140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1071546"/>
            <a:ext cx="1857388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78579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5072066" y="1285860"/>
          <a:ext cx="3251200" cy="611178"/>
        </p:xfrm>
        <a:graphic>
          <a:graphicData uri="http://schemas.openxmlformats.org/presentationml/2006/ole">
            <p:oleObj spid="_x0000_s4109" name="Формула" r:id="rId3" imgW="1282680" imgH="241200" progId="Equation.3">
              <p:embed/>
            </p:oleObj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Формулы 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71472" y="1142984"/>
          <a:ext cx="1355725" cy="1000125"/>
        </p:xfrm>
        <a:graphic>
          <a:graphicData uri="http://schemas.openxmlformats.org/presentationml/2006/ole">
            <p:oleObj spid="_x0000_s4110" name="Формула" r:id="rId4" imgW="533160" imgH="39348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2500298" y="1214422"/>
          <a:ext cx="2059096" cy="1000132"/>
        </p:xfrm>
        <a:graphic>
          <a:graphicData uri="http://schemas.openxmlformats.org/presentationml/2006/ole">
            <p:oleObj spid="_x0000_s4111" name="Формула" r:id="rId5" imgW="888840" imgH="431640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28596" y="2428868"/>
          <a:ext cx="3137949" cy="785818"/>
        </p:xfrm>
        <a:graphic>
          <a:graphicData uri="http://schemas.openxmlformats.org/presentationml/2006/ole">
            <p:oleObj spid="_x0000_s4112" name="Формула" r:id="rId6" imgW="1218960" imgH="228600" progId="Equation.3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4071934" y="2500306"/>
          <a:ext cx="2071702" cy="785818"/>
        </p:xfrm>
        <a:graphic>
          <a:graphicData uri="http://schemas.openxmlformats.org/presentationml/2006/ole">
            <p:oleObj spid="_x0000_s4113" name="Формула" r:id="rId7" imgW="736560" imgH="228600" progId="Equation.3">
              <p:embed/>
            </p:oleObj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6429388" y="2428868"/>
          <a:ext cx="2323836" cy="928694"/>
        </p:xfrm>
        <a:graphic>
          <a:graphicData uri="http://schemas.openxmlformats.org/presentationml/2006/ole">
            <p:oleObj spid="_x0000_s4115" name="Формула" r:id="rId8" imgW="1231560" imgH="431640" progId="Equation.3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293687" y="3857624"/>
          <a:ext cx="4849817" cy="642946"/>
        </p:xfrm>
        <a:graphic>
          <a:graphicData uri="http://schemas.openxmlformats.org/presentationml/2006/ole">
            <p:oleObj spid="_x0000_s4116" name="Формула" r:id="rId9" imgW="2057400" imgH="24120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285720" y="5143512"/>
          <a:ext cx="4214842" cy="766335"/>
        </p:xfrm>
        <a:graphic>
          <a:graphicData uri="http://schemas.openxmlformats.org/presentationml/2006/ole">
            <p:oleObj spid="_x0000_s4117" name="Формула" r:id="rId10" imgW="1396800" imgH="253800" progId="Equation.3">
              <p:embed/>
            </p:oleObj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6000759" y="3643314"/>
          <a:ext cx="2333642" cy="1000132"/>
        </p:xfrm>
        <a:graphic>
          <a:graphicData uri="http://schemas.openxmlformats.org/presentationml/2006/ole">
            <p:oleObj spid="_x0000_s4118" name="Формула" r:id="rId11" imgW="977760" imgH="419040" progId="Equation.3">
              <p:embed/>
            </p:oleObj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857884" y="5214950"/>
          <a:ext cx="2723048" cy="642942"/>
        </p:xfrm>
        <a:graphic>
          <a:graphicData uri="http://schemas.openxmlformats.org/presentationml/2006/ole">
            <p:oleObj spid="_x0000_s4119" name="Формула" r:id="rId12" imgW="914400" imgH="215640" progId="Equation.3">
              <p:embed/>
            </p:oleObj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429124" y="4643446"/>
            <a:ext cx="4286280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714884"/>
            <a:ext cx="3000396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3000372"/>
            <a:ext cx="3571900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000372"/>
            <a:ext cx="3000396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1357298"/>
            <a:ext cx="2714644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357298"/>
            <a:ext cx="2571768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2571768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00033" y="1428736"/>
          <a:ext cx="2195095" cy="928694"/>
        </p:xfrm>
        <a:graphic>
          <a:graphicData uri="http://schemas.openxmlformats.org/presentationml/2006/ole">
            <p:oleObj spid="_x0000_s50177" name="Формула" r:id="rId3" imgW="990360" imgH="419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71836" y="1500188"/>
          <a:ext cx="2224088" cy="928687"/>
        </p:xfrm>
        <a:graphic>
          <a:graphicData uri="http://schemas.openxmlformats.org/presentationml/2006/ole">
            <p:oleObj spid="_x0000_s50178" name="Формула" r:id="rId4" imgW="1002960" imgH="4190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072199" y="1571612"/>
          <a:ext cx="2698768" cy="571504"/>
        </p:xfrm>
        <a:graphic>
          <a:graphicData uri="http://schemas.openxmlformats.org/presentationml/2006/ole">
            <p:oleObj spid="_x0000_s50179" name="Формула" r:id="rId5" imgW="1079280" imgH="22860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714348" y="3143248"/>
          <a:ext cx="2924756" cy="857256"/>
        </p:xfrm>
        <a:graphic>
          <a:graphicData uri="http://schemas.openxmlformats.org/presentationml/2006/ole">
            <p:oleObj spid="_x0000_s50180" name="Формула" r:id="rId6" imgW="1473120" imgH="43164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000628" y="3214686"/>
          <a:ext cx="3299596" cy="620716"/>
        </p:xfrm>
        <a:graphic>
          <a:graphicData uri="http://schemas.openxmlformats.org/presentationml/2006/ole">
            <p:oleObj spid="_x0000_s50181" name="Формула" r:id="rId7" imgW="1282680" imgH="2412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750067" y="5000636"/>
          <a:ext cx="2821801" cy="642942"/>
        </p:xfrm>
        <a:graphic>
          <a:graphicData uri="http://schemas.openxmlformats.org/presentationml/2006/ole">
            <p:oleObj spid="_x0000_s50182" name="Формула" r:id="rId8" imgW="1002960" imgH="22860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429124" y="4714884"/>
          <a:ext cx="4037013" cy="1214438"/>
        </p:xfrm>
        <a:graphic>
          <a:graphicData uri="http://schemas.openxmlformats.org/presentationml/2006/ole">
            <p:oleObj spid="_x0000_s50183" name="Формула" r:id="rId9" imgW="1434960" imgH="431640" progId="Equation.3">
              <p:embed/>
            </p:oleObj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9"/>
            <a:ext cx="7115196" cy="38576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5725" indent="3714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Высоту над землей подброшенного вертикально вверх мяча вычисляют по формуле                                , где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высота в метрах,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-время в секундах, прошедшее с момента броска. Сколько секунд мяч будет находиться на высоте не менее 10 м?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428860" y="2786058"/>
          <a:ext cx="2643206" cy="571504"/>
        </p:xfrm>
        <a:graphic>
          <a:graphicData uri="http://schemas.openxmlformats.org/presentationml/2006/ole">
            <p:oleObj spid="_x0000_s20482" name="Формула" r:id="rId3" imgW="1054080" imgH="228600" progId="Equation.3">
              <p:embed/>
            </p:oleObj>
          </a:graphicData>
        </a:graphic>
      </p:graphicFrame>
      <p:pic>
        <p:nvPicPr>
          <p:cNvPr id="20483" name="Picture 3" descr="C:\Documents and Settings\Юлия\Рабочий стол\матем+физика\16_b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929198"/>
            <a:ext cx="1682744" cy="15018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00347 -0.6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64329 L -0.00347 -0.0131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-0.0132 L -0.00695 -0.6458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64329 L -0.00347 -0.0238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Юлия\Рабочий стол\матем+физика\kolode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524" y="0"/>
            <a:ext cx="2809476" cy="2771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7572428" cy="4954591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714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Свободное падение камня в колодец.</a:t>
            </a:r>
          </a:p>
          <a:p>
            <a:pPr marL="0" indent="3714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дождя уровень воды в колодце может повыситься. Мальчик измеряет время падения камня в колодец и рассчитывает расстояние до воды по формуле                , где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расстояние в метрах,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падения в секундах. До дождя время падения составляло 0,6 с. На сколько должен подняться уровень воды после дождя, чтобы измеряемое время изменилось на 0,2 с. Ответ выразите в метрах.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572132" y="3357562"/>
          <a:ext cx="1222384" cy="500066"/>
        </p:xfrm>
        <a:graphic>
          <a:graphicData uri="http://schemas.openxmlformats.org/presentationml/2006/ole">
            <p:oleObj spid="_x0000_s21506" name="Формула" r:id="rId4" imgW="558720" imgH="228600" progId="Equation.3">
              <p:embed/>
            </p:oleObj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</a:t>
            </a:r>
            <a:endParaRPr lang="ru-RU" dirty="0"/>
          </a:p>
        </p:txBody>
      </p:sp>
      <p:pic>
        <p:nvPicPr>
          <p:cNvPr id="4" name="опыт с шарико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446088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температуре 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рельс имеет длину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=12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при возрастании температуры происходит тепловое расширение рельса и его длина, выраженная в метрах, меняется по закону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)=l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=1,2*10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коэффициент теплового расширения в градусах Цельсия в минус первой степени,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температура (в градусах Цельсия). При какой температуре рельс удлинится на 6 мм. Ответ выразить в градусах Цельсия.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5">
  <a:themeElements>
    <a:clrScheme name="Тема Office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 olive</Template>
  <TotalTime>492</TotalTime>
  <Words>546</Words>
  <Application>Microsoft Office PowerPoint</Application>
  <PresentationFormat>Экран (4:3)</PresentationFormat>
  <Paragraphs>36</Paragraphs>
  <Slides>18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Тема25</vt:lpstr>
      <vt:lpstr>Image</vt:lpstr>
      <vt:lpstr>Формула</vt:lpstr>
      <vt:lpstr>Математика – язык физики</vt:lpstr>
      <vt:lpstr>Цели урока:</vt:lpstr>
      <vt:lpstr>Слайд 3</vt:lpstr>
      <vt:lpstr>Формулы </vt:lpstr>
      <vt:lpstr>Формулы </vt:lpstr>
      <vt:lpstr>Задача 1</vt:lpstr>
      <vt:lpstr>Задача 2</vt:lpstr>
      <vt:lpstr>Опыт </vt:lpstr>
      <vt:lpstr>Задача 3</vt:lpstr>
      <vt:lpstr>Задача 4</vt:lpstr>
      <vt:lpstr>Слайд 11</vt:lpstr>
      <vt:lpstr>Параллельное соединение проводников </vt:lpstr>
      <vt:lpstr>Нагревательные приборы</vt:lpstr>
      <vt:lpstr>Нагревательные  приборы</vt:lpstr>
      <vt:lpstr>КПД теплового двигателя</vt:lpstr>
      <vt:lpstr>Слайд 16</vt:lpstr>
      <vt:lpstr>Закон Ома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– язык физики</dc:title>
  <dc:creator>Юлия</dc:creator>
  <cp:lastModifiedBy>Лицей</cp:lastModifiedBy>
  <cp:revision>41</cp:revision>
  <dcterms:created xsi:type="dcterms:W3CDTF">2010-10-10T17:50:12Z</dcterms:created>
  <dcterms:modified xsi:type="dcterms:W3CDTF">2011-01-19T17:39:45Z</dcterms:modified>
</cp:coreProperties>
</file>